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7488238" cy="10479088"/>
  <p:notesSz cx="6889750" cy="1002188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85" autoAdjust="0"/>
    <p:restoredTop sz="94660"/>
  </p:normalViewPr>
  <p:slideViewPr>
    <p:cSldViewPr snapToGrid="0">
      <p:cViewPr>
        <p:scale>
          <a:sx n="106" d="100"/>
          <a:sy n="106" d="100"/>
        </p:scale>
        <p:origin x="2178" y="-141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1618" y="1714981"/>
            <a:ext cx="6365002" cy="3648275"/>
          </a:xfrm>
        </p:spPr>
        <p:txBody>
          <a:bodyPr anchor="b"/>
          <a:lstStyle>
            <a:lvl1pPr algn="ctr">
              <a:defRPr sz="4913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36030" y="5503948"/>
            <a:ext cx="5616179" cy="2530020"/>
          </a:xfrm>
        </p:spPr>
        <p:txBody>
          <a:bodyPr/>
          <a:lstStyle>
            <a:lvl1pPr marL="0" indent="0" algn="ctr">
              <a:buNone/>
              <a:defRPr sz="1965"/>
            </a:lvl1pPr>
            <a:lvl2pPr marL="374401" indent="0" algn="ctr">
              <a:buNone/>
              <a:defRPr sz="1638"/>
            </a:lvl2pPr>
            <a:lvl3pPr marL="748802" indent="0" algn="ctr">
              <a:buNone/>
              <a:defRPr sz="1474"/>
            </a:lvl3pPr>
            <a:lvl4pPr marL="1123203" indent="0" algn="ctr">
              <a:buNone/>
              <a:defRPr sz="1310"/>
            </a:lvl4pPr>
            <a:lvl5pPr marL="1497604" indent="0" algn="ctr">
              <a:buNone/>
              <a:defRPr sz="1310"/>
            </a:lvl5pPr>
            <a:lvl6pPr marL="1872005" indent="0" algn="ctr">
              <a:buNone/>
              <a:defRPr sz="1310"/>
            </a:lvl6pPr>
            <a:lvl7pPr marL="2246406" indent="0" algn="ctr">
              <a:buNone/>
              <a:defRPr sz="1310"/>
            </a:lvl7pPr>
            <a:lvl8pPr marL="2620808" indent="0" algn="ctr">
              <a:buNone/>
              <a:defRPr sz="1310"/>
            </a:lvl8pPr>
            <a:lvl9pPr marL="2995209" indent="0" algn="ctr">
              <a:buNone/>
              <a:defRPr sz="131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1DC8D3-F042-4573-A87C-D5CDC14E7F5F}" type="datetimeFigureOut">
              <a:rPr lang="fr-FR" smtClean="0"/>
              <a:t>27/01/2026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97513D-974D-4677-AA4F-87E729D7373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968829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1DC8D3-F042-4573-A87C-D5CDC14E7F5F}" type="datetimeFigureOut">
              <a:rPr lang="fr-FR" smtClean="0"/>
              <a:t>27/01/2026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97513D-974D-4677-AA4F-87E729D7373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198201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358771" y="557914"/>
            <a:ext cx="1614651" cy="8880543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4817" y="557914"/>
            <a:ext cx="4750351" cy="8880543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1DC8D3-F042-4573-A87C-D5CDC14E7F5F}" type="datetimeFigureOut">
              <a:rPr lang="fr-FR" smtClean="0"/>
              <a:t>27/01/2026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97513D-974D-4677-AA4F-87E729D7373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358966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1DC8D3-F042-4573-A87C-D5CDC14E7F5F}" type="datetimeFigureOut">
              <a:rPr lang="fr-FR" smtClean="0"/>
              <a:t>27/01/2026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97513D-974D-4677-AA4F-87E729D7373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029287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0917" y="2612498"/>
            <a:ext cx="6458605" cy="4359009"/>
          </a:xfrm>
        </p:spPr>
        <p:txBody>
          <a:bodyPr anchor="b"/>
          <a:lstStyle>
            <a:lvl1pPr>
              <a:defRPr sz="4913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0917" y="7012744"/>
            <a:ext cx="6458605" cy="2292300"/>
          </a:xfrm>
        </p:spPr>
        <p:txBody>
          <a:bodyPr/>
          <a:lstStyle>
            <a:lvl1pPr marL="0" indent="0">
              <a:buNone/>
              <a:defRPr sz="1965">
                <a:solidFill>
                  <a:schemeClr val="tx1"/>
                </a:solidFill>
              </a:defRPr>
            </a:lvl1pPr>
            <a:lvl2pPr marL="374401" indent="0">
              <a:buNone/>
              <a:defRPr sz="1638">
                <a:solidFill>
                  <a:schemeClr val="tx1">
                    <a:tint val="75000"/>
                  </a:schemeClr>
                </a:solidFill>
              </a:defRPr>
            </a:lvl2pPr>
            <a:lvl3pPr marL="748802" indent="0">
              <a:buNone/>
              <a:defRPr sz="1474">
                <a:solidFill>
                  <a:schemeClr val="tx1">
                    <a:tint val="75000"/>
                  </a:schemeClr>
                </a:solidFill>
              </a:defRPr>
            </a:lvl3pPr>
            <a:lvl4pPr marL="1123203" indent="0">
              <a:buNone/>
              <a:defRPr sz="1310">
                <a:solidFill>
                  <a:schemeClr val="tx1">
                    <a:tint val="75000"/>
                  </a:schemeClr>
                </a:solidFill>
              </a:defRPr>
            </a:lvl4pPr>
            <a:lvl5pPr marL="1497604" indent="0">
              <a:buNone/>
              <a:defRPr sz="1310">
                <a:solidFill>
                  <a:schemeClr val="tx1">
                    <a:tint val="75000"/>
                  </a:schemeClr>
                </a:solidFill>
              </a:defRPr>
            </a:lvl5pPr>
            <a:lvl6pPr marL="1872005" indent="0">
              <a:buNone/>
              <a:defRPr sz="1310">
                <a:solidFill>
                  <a:schemeClr val="tx1">
                    <a:tint val="75000"/>
                  </a:schemeClr>
                </a:solidFill>
              </a:defRPr>
            </a:lvl6pPr>
            <a:lvl7pPr marL="2246406" indent="0">
              <a:buNone/>
              <a:defRPr sz="1310">
                <a:solidFill>
                  <a:schemeClr val="tx1">
                    <a:tint val="75000"/>
                  </a:schemeClr>
                </a:solidFill>
              </a:defRPr>
            </a:lvl7pPr>
            <a:lvl8pPr marL="2620808" indent="0">
              <a:buNone/>
              <a:defRPr sz="1310">
                <a:solidFill>
                  <a:schemeClr val="tx1">
                    <a:tint val="75000"/>
                  </a:schemeClr>
                </a:solidFill>
              </a:defRPr>
            </a:lvl8pPr>
            <a:lvl9pPr marL="2995209" indent="0">
              <a:buNone/>
              <a:defRPr sz="131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1DC8D3-F042-4573-A87C-D5CDC14E7F5F}" type="datetimeFigureOut">
              <a:rPr lang="fr-FR" smtClean="0"/>
              <a:t>27/01/2026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97513D-974D-4677-AA4F-87E729D7373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827329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4816" y="2789572"/>
            <a:ext cx="3182501" cy="6648885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90921" y="2789572"/>
            <a:ext cx="3182501" cy="6648885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1DC8D3-F042-4573-A87C-D5CDC14E7F5F}" type="datetimeFigureOut">
              <a:rPr lang="fr-FR" smtClean="0"/>
              <a:t>27/01/2026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97513D-974D-4677-AA4F-87E729D7373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772123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792" y="557917"/>
            <a:ext cx="6458605" cy="2025473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5793" y="2568833"/>
            <a:ext cx="3167875" cy="1258945"/>
          </a:xfrm>
        </p:spPr>
        <p:txBody>
          <a:bodyPr anchor="b"/>
          <a:lstStyle>
            <a:lvl1pPr marL="0" indent="0">
              <a:buNone/>
              <a:defRPr sz="1965" b="1"/>
            </a:lvl1pPr>
            <a:lvl2pPr marL="374401" indent="0">
              <a:buNone/>
              <a:defRPr sz="1638" b="1"/>
            </a:lvl2pPr>
            <a:lvl3pPr marL="748802" indent="0">
              <a:buNone/>
              <a:defRPr sz="1474" b="1"/>
            </a:lvl3pPr>
            <a:lvl4pPr marL="1123203" indent="0">
              <a:buNone/>
              <a:defRPr sz="1310" b="1"/>
            </a:lvl4pPr>
            <a:lvl5pPr marL="1497604" indent="0">
              <a:buNone/>
              <a:defRPr sz="1310" b="1"/>
            </a:lvl5pPr>
            <a:lvl6pPr marL="1872005" indent="0">
              <a:buNone/>
              <a:defRPr sz="1310" b="1"/>
            </a:lvl6pPr>
            <a:lvl7pPr marL="2246406" indent="0">
              <a:buNone/>
              <a:defRPr sz="1310" b="1"/>
            </a:lvl7pPr>
            <a:lvl8pPr marL="2620808" indent="0">
              <a:buNone/>
              <a:defRPr sz="1310" b="1"/>
            </a:lvl8pPr>
            <a:lvl9pPr marL="2995209" indent="0">
              <a:buNone/>
              <a:defRPr sz="131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5793" y="3827778"/>
            <a:ext cx="3167875" cy="5630085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790921" y="2568833"/>
            <a:ext cx="3183476" cy="1258945"/>
          </a:xfrm>
        </p:spPr>
        <p:txBody>
          <a:bodyPr anchor="b"/>
          <a:lstStyle>
            <a:lvl1pPr marL="0" indent="0">
              <a:buNone/>
              <a:defRPr sz="1965" b="1"/>
            </a:lvl1pPr>
            <a:lvl2pPr marL="374401" indent="0">
              <a:buNone/>
              <a:defRPr sz="1638" b="1"/>
            </a:lvl2pPr>
            <a:lvl3pPr marL="748802" indent="0">
              <a:buNone/>
              <a:defRPr sz="1474" b="1"/>
            </a:lvl3pPr>
            <a:lvl4pPr marL="1123203" indent="0">
              <a:buNone/>
              <a:defRPr sz="1310" b="1"/>
            </a:lvl4pPr>
            <a:lvl5pPr marL="1497604" indent="0">
              <a:buNone/>
              <a:defRPr sz="1310" b="1"/>
            </a:lvl5pPr>
            <a:lvl6pPr marL="1872005" indent="0">
              <a:buNone/>
              <a:defRPr sz="1310" b="1"/>
            </a:lvl6pPr>
            <a:lvl7pPr marL="2246406" indent="0">
              <a:buNone/>
              <a:defRPr sz="1310" b="1"/>
            </a:lvl7pPr>
            <a:lvl8pPr marL="2620808" indent="0">
              <a:buNone/>
              <a:defRPr sz="1310" b="1"/>
            </a:lvl8pPr>
            <a:lvl9pPr marL="2995209" indent="0">
              <a:buNone/>
              <a:defRPr sz="131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790921" y="3827778"/>
            <a:ext cx="3183476" cy="5630085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1DC8D3-F042-4573-A87C-D5CDC14E7F5F}" type="datetimeFigureOut">
              <a:rPr lang="fr-FR" smtClean="0"/>
              <a:t>27/01/2026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97513D-974D-4677-AA4F-87E729D7373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762364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1DC8D3-F042-4573-A87C-D5CDC14E7F5F}" type="datetimeFigureOut">
              <a:rPr lang="fr-FR" smtClean="0"/>
              <a:t>27/01/2026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97513D-974D-4677-AA4F-87E729D7373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921932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1DC8D3-F042-4573-A87C-D5CDC14E7F5F}" type="datetimeFigureOut">
              <a:rPr lang="fr-FR" smtClean="0"/>
              <a:t>27/01/2026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97513D-974D-4677-AA4F-87E729D7373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704806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792" y="698606"/>
            <a:ext cx="2415152" cy="2445121"/>
          </a:xfrm>
        </p:spPr>
        <p:txBody>
          <a:bodyPr anchor="b"/>
          <a:lstStyle>
            <a:lvl1pPr>
              <a:defRPr sz="262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83477" y="1508797"/>
            <a:ext cx="3790920" cy="7446944"/>
          </a:xfrm>
        </p:spPr>
        <p:txBody>
          <a:bodyPr/>
          <a:lstStyle>
            <a:lvl1pPr>
              <a:defRPr sz="2620"/>
            </a:lvl1pPr>
            <a:lvl2pPr>
              <a:defRPr sz="2293"/>
            </a:lvl2pPr>
            <a:lvl3pPr>
              <a:defRPr sz="1965"/>
            </a:lvl3pPr>
            <a:lvl4pPr>
              <a:defRPr sz="1638"/>
            </a:lvl4pPr>
            <a:lvl5pPr>
              <a:defRPr sz="1638"/>
            </a:lvl5pPr>
            <a:lvl6pPr>
              <a:defRPr sz="1638"/>
            </a:lvl6pPr>
            <a:lvl7pPr>
              <a:defRPr sz="1638"/>
            </a:lvl7pPr>
            <a:lvl8pPr>
              <a:defRPr sz="1638"/>
            </a:lvl8pPr>
            <a:lvl9pPr>
              <a:defRPr sz="1638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15792" y="3143726"/>
            <a:ext cx="2415152" cy="5824142"/>
          </a:xfrm>
        </p:spPr>
        <p:txBody>
          <a:bodyPr/>
          <a:lstStyle>
            <a:lvl1pPr marL="0" indent="0">
              <a:buNone/>
              <a:defRPr sz="1310"/>
            </a:lvl1pPr>
            <a:lvl2pPr marL="374401" indent="0">
              <a:buNone/>
              <a:defRPr sz="1146"/>
            </a:lvl2pPr>
            <a:lvl3pPr marL="748802" indent="0">
              <a:buNone/>
              <a:defRPr sz="983"/>
            </a:lvl3pPr>
            <a:lvl4pPr marL="1123203" indent="0">
              <a:buNone/>
              <a:defRPr sz="819"/>
            </a:lvl4pPr>
            <a:lvl5pPr marL="1497604" indent="0">
              <a:buNone/>
              <a:defRPr sz="819"/>
            </a:lvl5pPr>
            <a:lvl6pPr marL="1872005" indent="0">
              <a:buNone/>
              <a:defRPr sz="819"/>
            </a:lvl6pPr>
            <a:lvl7pPr marL="2246406" indent="0">
              <a:buNone/>
              <a:defRPr sz="819"/>
            </a:lvl7pPr>
            <a:lvl8pPr marL="2620808" indent="0">
              <a:buNone/>
              <a:defRPr sz="819"/>
            </a:lvl8pPr>
            <a:lvl9pPr marL="2995209" indent="0">
              <a:buNone/>
              <a:defRPr sz="819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1DC8D3-F042-4573-A87C-D5CDC14E7F5F}" type="datetimeFigureOut">
              <a:rPr lang="fr-FR" smtClean="0"/>
              <a:t>27/01/2026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97513D-974D-4677-AA4F-87E729D7373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121268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792" y="698606"/>
            <a:ext cx="2415152" cy="2445121"/>
          </a:xfrm>
        </p:spPr>
        <p:txBody>
          <a:bodyPr anchor="b"/>
          <a:lstStyle>
            <a:lvl1pPr>
              <a:defRPr sz="262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183477" y="1508797"/>
            <a:ext cx="3790920" cy="7446944"/>
          </a:xfrm>
        </p:spPr>
        <p:txBody>
          <a:bodyPr anchor="t"/>
          <a:lstStyle>
            <a:lvl1pPr marL="0" indent="0">
              <a:buNone/>
              <a:defRPr sz="2620"/>
            </a:lvl1pPr>
            <a:lvl2pPr marL="374401" indent="0">
              <a:buNone/>
              <a:defRPr sz="2293"/>
            </a:lvl2pPr>
            <a:lvl3pPr marL="748802" indent="0">
              <a:buNone/>
              <a:defRPr sz="1965"/>
            </a:lvl3pPr>
            <a:lvl4pPr marL="1123203" indent="0">
              <a:buNone/>
              <a:defRPr sz="1638"/>
            </a:lvl4pPr>
            <a:lvl5pPr marL="1497604" indent="0">
              <a:buNone/>
              <a:defRPr sz="1638"/>
            </a:lvl5pPr>
            <a:lvl6pPr marL="1872005" indent="0">
              <a:buNone/>
              <a:defRPr sz="1638"/>
            </a:lvl6pPr>
            <a:lvl7pPr marL="2246406" indent="0">
              <a:buNone/>
              <a:defRPr sz="1638"/>
            </a:lvl7pPr>
            <a:lvl8pPr marL="2620808" indent="0">
              <a:buNone/>
              <a:defRPr sz="1638"/>
            </a:lvl8pPr>
            <a:lvl9pPr marL="2995209" indent="0">
              <a:buNone/>
              <a:defRPr sz="1638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15792" y="3143726"/>
            <a:ext cx="2415152" cy="5824142"/>
          </a:xfrm>
        </p:spPr>
        <p:txBody>
          <a:bodyPr/>
          <a:lstStyle>
            <a:lvl1pPr marL="0" indent="0">
              <a:buNone/>
              <a:defRPr sz="1310"/>
            </a:lvl1pPr>
            <a:lvl2pPr marL="374401" indent="0">
              <a:buNone/>
              <a:defRPr sz="1146"/>
            </a:lvl2pPr>
            <a:lvl3pPr marL="748802" indent="0">
              <a:buNone/>
              <a:defRPr sz="983"/>
            </a:lvl3pPr>
            <a:lvl4pPr marL="1123203" indent="0">
              <a:buNone/>
              <a:defRPr sz="819"/>
            </a:lvl4pPr>
            <a:lvl5pPr marL="1497604" indent="0">
              <a:buNone/>
              <a:defRPr sz="819"/>
            </a:lvl5pPr>
            <a:lvl6pPr marL="1872005" indent="0">
              <a:buNone/>
              <a:defRPr sz="819"/>
            </a:lvl6pPr>
            <a:lvl7pPr marL="2246406" indent="0">
              <a:buNone/>
              <a:defRPr sz="819"/>
            </a:lvl7pPr>
            <a:lvl8pPr marL="2620808" indent="0">
              <a:buNone/>
              <a:defRPr sz="819"/>
            </a:lvl8pPr>
            <a:lvl9pPr marL="2995209" indent="0">
              <a:buNone/>
              <a:defRPr sz="819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1DC8D3-F042-4573-A87C-D5CDC14E7F5F}" type="datetimeFigureOut">
              <a:rPr lang="fr-FR" smtClean="0"/>
              <a:t>27/01/2026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97513D-974D-4677-AA4F-87E729D7373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430140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4817" y="557917"/>
            <a:ext cx="6458605" cy="202547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4817" y="2789572"/>
            <a:ext cx="6458605" cy="66488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4816" y="9712565"/>
            <a:ext cx="1684854" cy="5579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8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1DC8D3-F042-4573-A87C-D5CDC14E7F5F}" type="datetimeFigureOut">
              <a:rPr lang="fr-FR" smtClean="0"/>
              <a:t>27/01/2026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80479" y="9712565"/>
            <a:ext cx="2527280" cy="5579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8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288568" y="9712565"/>
            <a:ext cx="1684854" cy="5579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8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97513D-974D-4677-AA4F-87E729D7373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744755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48802" rtl="0" eaLnBrk="1" latinLnBrk="0" hangingPunct="1">
        <a:lnSpc>
          <a:spcPct val="90000"/>
        </a:lnSpc>
        <a:spcBef>
          <a:spcPct val="0"/>
        </a:spcBef>
        <a:buNone/>
        <a:defRPr sz="3603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7201" indent="-187201" algn="l" defTabSz="748802" rtl="0" eaLnBrk="1" latinLnBrk="0" hangingPunct="1">
        <a:lnSpc>
          <a:spcPct val="90000"/>
        </a:lnSpc>
        <a:spcBef>
          <a:spcPts val="819"/>
        </a:spcBef>
        <a:buFont typeface="Arial" panose="020B0604020202020204" pitchFamily="34" charset="0"/>
        <a:buChar char="•"/>
        <a:defRPr sz="2293" kern="1200">
          <a:solidFill>
            <a:schemeClr val="tx1"/>
          </a:solidFill>
          <a:latin typeface="+mn-lt"/>
          <a:ea typeface="+mn-ea"/>
          <a:cs typeface="+mn-cs"/>
        </a:defRPr>
      </a:lvl1pPr>
      <a:lvl2pPr marL="561602" indent="-187201" algn="l" defTabSz="748802" rtl="0" eaLnBrk="1" latinLnBrk="0" hangingPunct="1">
        <a:lnSpc>
          <a:spcPct val="90000"/>
        </a:lnSpc>
        <a:spcBef>
          <a:spcPts val="409"/>
        </a:spcBef>
        <a:buFont typeface="Arial" panose="020B0604020202020204" pitchFamily="34" charset="0"/>
        <a:buChar char="•"/>
        <a:defRPr sz="1965" kern="1200">
          <a:solidFill>
            <a:schemeClr val="tx1"/>
          </a:solidFill>
          <a:latin typeface="+mn-lt"/>
          <a:ea typeface="+mn-ea"/>
          <a:cs typeface="+mn-cs"/>
        </a:defRPr>
      </a:lvl2pPr>
      <a:lvl3pPr marL="936003" indent="-187201" algn="l" defTabSz="748802" rtl="0" eaLnBrk="1" latinLnBrk="0" hangingPunct="1">
        <a:lnSpc>
          <a:spcPct val="90000"/>
        </a:lnSpc>
        <a:spcBef>
          <a:spcPts val="409"/>
        </a:spcBef>
        <a:buFont typeface="Arial" panose="020B0604020202020204" pitchFamily="34" charset="0"/>
        <a:buChar char="•"/>
        <a:defRPr sz="1638" kern="1200">
          <a:solidFill>
            <a:schemeClr val="tx1"/>
          </a:solidFill>
          <a:latin typeface="+mn-lt"/>
          <a:ea typeface="+mn-ea"/>
          <a:cs typeface="+mn-cs"/>
        </a:defRPr>
      </a:lvl3pPr>
      <a:lvl4pPr marL="1310404" indent="-187201" algn="l" defTabSz="748802" rtl="0" eaLnBrk="1" latinLnBrk="0" hangingPunct="1">
        <a:lnSpc>
          <a:spcPct val="90000"/>
        </a:lnSpc>
        <a:spcBef>
          <a:spcPts val="409"/>
        </a:spcBef>
        <a:buFont typeface="Arial" panose="020B0604020202020204" pitchFamily="34" charset="0"/>
        <a:buChar char="•"/>
        <a:defRPr sz="1474" kern="1200">
          <a:solidFill>
            <a:schemeClr val="tx1"/>
          </a:solidFill>
          <a:latin typeface="+mn-lt"/>
          <a:ea typeface="+mn-ea"/>
          <a:cs typeface="+mn-cs"/>
        </a:defRPr>
      </a:lvl4pPr>
      <a:lvl5pPr marL="1684805" indent="-187201" algn="l" defTabSz="748802" rtl="0" eaLnBrk="1" latinLnBrk="0" hangingPunct="1">
        <a:lnSpc>
          <a:spcPct val="90000"/>
        </a:lnSpc>
        <a:spcBef>
          <a:spcPts val="409"/>
        </a:spcBef>
        <a:buFont typeface="Arial" panose="020B0604020202020204" pitchFamily="34" charset="0"/>
        <a:buChar char="•"/>
        <a:defRPr sz="1474" kern="1200">
          <a:solidFill>
            <a:schemeClr val="tx1"/>
          </a:solidFill>
          <a:latin typeface="+mn-lt"/>
          <a:ea typeface="+mn-ea"/>
          <a:cs typeface="+mn-cs"/>
        </a:defRPr>
      </a:lvl5pPr>
      <a:lvl6pPr marL="2059206" indent="-187201" algn="l" defTabSz="748802" rtl="0" eaLnBrk="1" latinLnBrk="0" hangingPunct="1">
        <a:lnSpc>
          <a:spcPct val="90000"/>
        </a:lnSpc>
        <a:spcBef>
          <a:spcPts val="409"/>
        </a:spcBef>
        <a:buFont typeface="Arial" panose="020B0604020202020204" pitchFamily="34" charset="0"/>
        <a:buChar char="•"/>
        <a:defRPr sz="1474" kern="1200">
          <a:solidFill>
            <a:schemeClr val="tx1"/>
          </a:solidFill>
          <a:latin typeface="+mn-lt"/>
          <a:ea typeface="+mn-ea"/>
          <a:cs typeface="+mn-cs"/>
        </a:defRPr>
      </a:lvl6pPr>
      <a:lvl7pPr marL="2433607" indent="-187201" algn="l" defTabSz="748802" rtl="0" eaLnBrk="1" latinLnBrk="0" hangingPunct="1">
        <a:lnSpc>
          <a:spcPct val="90000"/>
        </a:lnSpc>
        <a:spcBef>
          <a:spcPts val="409"/>
        </a:spcBef>
        <a:buFont typeface="Arial" panose="020B0604020202020204" pitchFamily="34" charset="0"/>
        <a:buChar char="•"/>
        <a:defRPr sz="1474" kern="1200">
          <a:solidFill>
            <a:schemeClr val="tx1"/>
          </a:solidFill>
          <a:latin typeface="+mn-lt"/>
          <a:ea typeface="+mn-ea"/>
          <a:cs typeface="+mn-cs"/>
        </a:defRPr>
      </a:lvl7pPr>
      <a:lvl8pPr marL="2808008" indent="-187201" algn="l" defTabSz="748802" rtl="0" eaLnBrk="1" latinLnBrk="0" hangingPunct="1">
        <a:lnSpc>
          <a:spcPct val="90000"/>
        </a:lnSpc>
        <a:spcBef>
          <a:spcPts val="409"/>
        </a:spcBef>
        <a:buFont typeface="Arial" panose="020B0604020202020204" pitchFamily="34" charset="0"/>
        <a:buChar char="•"/>
        <a:defRPr sz="1474" kern="1200">
          <a:solidFill>
            <a:schemeClr val="tx1"/>
          </a:solidFill>
          <a:latin typeface="+mn-lt"/>
          <a:ea typeface="+mn-ea"/>
          <a:cs typeface="+mn-cs"/>
        </a:defRPr>
      </a:lvl8pPr>
      <a:lvl9pPr marL="3182409" indent="-187201" algn="l" defTabSz="748802" rtl="0" eaLnBrk="1" latinLnBrk="0" hangingPunct="1">
        <a:lnSpc>
          <a:spcPct val="90000"/>
        </a:lnSpc>
        <a:spcBef>
          <a:spcPts val="409"/>
        </a:spcBef>
        <a:buFont typeface="Arial" panose="020B0604020202020204" pitchFamily="34" charset="0"/>
        <a:buChar char="•"/>
        <a:defRPr sz="147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48802" rtl="0" eaLnBrk="1" latinLnBrk="0" hangingPunct="1">
        <a:defRPr sz="1474" kern="1200">
          <a:solidFill>
            <a:schemeClr val="tx1"/>
          </a:solidFill>
          <a:latin typeface="+mn-lt"/>
          <a:ea typeface="+mn-ea"/>
          <a:cs typeface="+mn-cs"/>
        </a:defRPr>
      </a:lvl1pPr>
      <a:lvl2pPr marL="374401" algn="l" defTabSz="748802" rtl="0" eaLnBrk="1" latinLnBrk="0" hangingPunct="1">
        <a:defRPr sz="1474" kern="1200">
          <a:solidFill>
            <a:schemeClr val="tx1"/>
          </a:solidFill>
          <a:latin typeface="+mn-lt"/>
          <a:ea typeface="+mn-ea"/>
          <a:cs typeface="+mn-cs"/>
        </a:defRPr>
      </a:lvl2pPr>
      <a:lvl3pPr marL="748802" algn="l" defTabSz="748802" rtl="0" eaLnBrk="1" latinLnBrk="0" hangingPunct="1">
        <a:defRPr sz="1474" kern="1200">
          <a:solidFill>
            <a:schemeClr val="tx1"/>
          </a:solidFill>
          <a:latin typeface="+mn-lt"/>
          <a:ea typeface="+mn-ea"/>
          <a:cs typeface="+mn-cs"/>
        </a:defRPr>
      </a:lvl3pPr>
      <a:lvl4pPr marL="1123203" algn="l" defTabSz="748802" rtl="0" eaLnBrk="1" latinLnBrk="0" hangingPunct="1">
        <a:defRPr sz="1474" kern="1200">
          <a:solidFill>
            <a:schemeClr val="tx1"/>
          </a:solidFill>
          <a:latin typeface="+mn-lt"/>
          <a:ea typeface="+mn-ea"/>
          <a:cs typeface="+mn-cs"/>
        </a:defRPr>
      </a:lvl4pPr>
      <a:lvl5pPr marL="1497604" algn="l" defTabSz="748802" rtl="0" eaLnBrk="1" latinLnBrk="0" hangingPunct="1">
        <a:defRPr sz="1474" kern="1200">
          <a:solidFill>
            <a:schemeClr val="tx1"/>
          </a:solidFill>
          <a:latin typeface="+mn-lt"/>
          <a:ea typeface="+mn-ea"/>
          <a:cs typeface="+mn-cs"/>
        </a:defRPr>
      </a:lvl5pPr>
      <a:lvl6pPr marL="1872005" algn="l" defTabSz="748802" rtl="0" eaLnBrk="1" latinLnBrk="0" hangingPunct="1">
        <a:defRPr sz="1474" kern="1200">
          <a:solidFill>
            <a:schemeClr val="tx1"/>
          </a:solidFill>
          <a:latin typeface="+mn-lt"/>
          <a:ea typeface="+mn-ea"/>
          <a:cs typeface="+mn-cs"/>
        </a:defRPr>
      </a:lvl6pPr>
      <a:lvl7pPr marL="2246406" algn="l" defTabSz="748802" rtl="0" eaLnBrk="1" latinLnBrk="0" hangingPunct="1">
        <a:defRPr sz="1474" kern="1200">
          <a:solidFill>
            <a:schemeClr val="tx1"/>
          </a:solidFill>
          <a:latin typeface="+mn-lt"/>
          <a:ea typeface="+mn-ea"/>
          <a:cs typeface="+mn-cs"/>
        </a:defRPr>
      </a:lvl7pPr>
      <a:lvl8pPr marL="2620808" algn="l" defTabSz="748802" rtl="0" eaLnBrk="1" latinLnBrk="0" hangingPunct="1">
        <a:defRPr sz="1474" kern="1200">
          <a:solidFill>
            <a:schemeClr val="tx1"/>
          </a:solidFill>
          <a:latin typeface="+mn-lt"/>
          <a:ea typeface="+mn-ea"/>
          <a:cs typeface="+mn-cs"/>
        </a:defRPr>
      </a:lvl8pPr>
      <a:lvl9pPr marL="2995209" algn="l" defTabSz="748802" rtl="0" eaLnBrk="1" latinLnBrk="0" hangingPunct="1">
        <a:defRPr sz="147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4512549F-7B68-4543-B1F4-A2849FBAAF83}"/>
              </a:ext>
            </a:extLst>
          </p:cNvPr>
          <p:cNvSpPr/>
          <p:nvPr/>
        </p:nvSpPr>
        <p:spPr>
          <a:xfrm>
            <a:off x="95763" y="4789300"/>
            <a:ext cx="3600000" cy="28316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1034868">
              <a:spcAft>
                <a:spcPts val="600"/>
              </a:spcAft>
              <a:defRPr/>
            </a:pPr>
            <a:r>
              <a:rPr lang="fr-FR" sz="1100" dirty="0">
                <a:solidFill>
                  <a:prstClr val="black"/>
                </a:solidFill>
                <a:latin typeface="Abadi Extra Light" panose="020B0204020104020204" pitchFamily="34" charset="0"/>
                <a:cs typeface="Helvetica Neue Light"/>
              </a:rPr>
              <a:t>Mises en bouche</a:t>
            </a:r>
          </a:p>
          <a:p>
            <a:pPr algn="ctr" defTabSz="1034868">
              <a:spcAft>
                <a:spcPts val="600"/>
              </a:spcAft>
              <a:defRPr/>
            </a:pPr>
            <a:endParaRPr lang="fr-FR" sz="1100" dirty="0">
              <a:solidFill>
                <a:prstClr val="black"/>
              </a:solidFill>
              <a:latin typeface="Abadi Extra Light" panose="020B0204020104020204" pitchFamily="34" charset="0"/>
              <a:cs typeface="Helvetica Neue Light"/>
            </a:endParaRPr>
          </a:p>
          <a:p>
            <a:pPr algn="ctr" defTabSz="1034868">
              <a:spcAft>
                <a:spcPts val="600"/>
              </a:spcAft>
              <a:defRPr/>
            </a:pPr>
            <a:r>
              <a:rPr lang="fr-FR" sz="1100" dirty="0">
                <a:solidFill>
                  <a:prstClr val="black"/>
                </a:solidFill>
                <a:latin typeface="Abadi Extra Light" panose="020B0204020104020204" pitchFamily="34" charset="0"/>
                <a:cs typeface="Helvetica Neue Light"/>
              </a:rPr>
              <a:t>Pain au levain &amp; beurre maison</a:t>
            </a:r>
          </a:p>
          <a:p>
            <a:pPr algn="ctr" defTabSz="1034868">
              <a:spcAft>
                <a:spcPts val="600"/>
              </a:spcAft>
              <a:defRPr/>
            </a:pPr>
            <a:endParaRPr lang="fr-FR" sz="1100" dirty="0">
              <a:solidFill>
                <a:prstClr val="black"/>
              </a:solidFill>
              <a:latin typeface="Abadi Extra Light" panose="020B0204020104020204" pitchFamily="34" charset="0"/>
              <a:cs typeface="Helvetica Neue Light"/>
            </a:endParaRPr>
          </a:p>
          <a:p>
            <a:pPr algn="ctr" defTabSz="1034868">
              <a:spcAft>
                <a:spcPts val="600"/>
              </a:spcAft>
              <a:defRPr/>
            </a:pPr>
            <a:r>
              <a:rPr lang="fr-FR" sz="1100" dirty="0">
                <a:solidFill>
                  <a:prstClr val="black"/>
                </a:solidFill>
                <a:latin typeface="Abadi Extra Light" panose="020B0204020104020204" pitchFamily="34" charset="0"/>
                <a:cs typeface="Helvetica Neue Light"/>
              </a:rPr>
              <a:t>Soufflé Caviar</a:t>
            </a:r>
          </a:p>
          <a:p>
            <a:pPr algn="ctr" defTabSz="1034868">
              <a:spcAft>
                <a:spcPts val="600"/>
              </a:spcAft>
              <a:defRPr/>
            </a:pPr>
            <a:r>
              <a:rPr lang="fr-FR" sz="1100" dirty="0">
                <a:solidFill>
                  <a:prstClr val="black"/>
                </a:solidFill>
                <a:latin typeface="Abadi Extra Light" panose="020B0204020104020204" pitchFamily="34" charset="0"/>
                <a:cs typeface="Helvetica Neue Light"/>
              </a:rPr>
              <a:t> Saint-Jacques, canard fumé, trompettes de la mort</a:t>
            </a:r>
          </a:p>
          <a:p>
            <a:pPr algn="ctr" defTabSz="1034868">
              <a:spcAft>
                <a:spcPts val="600"/>
              </a:spcAft>
              <a:defRPr/>
            </a:pPr>
            <a:r>
              <a:rPr lang="fr-FR" sz="1100" dirty="0">
                <a:solidFill>
                  <a:prstClr val="black"/>
                </a:solidFill>
                <a:latin typeface="Abadi Extra Light" panose="020B0204020104020204" pitchFamily="34" charset="0"/>
                <a:cs typeface="Helvetica Neue Light"/>
              </a:rPr>
              <a:t>Cabillaud de ligne, carottes, orange sanguine</a:t>
            </a:r>
          </a:p>
          <a:p>
            <a:pPr algn="ctr" defTabSz="1034868">
              <a:spcAft>
                <a:spcPts val="600"/>
              </a:spcAft>
              <a:defRPr/>
            </a:pPr>
            <a:r>
              <a:rPr lang="fr-FR" sz="1100" dirty="0">
                <a:latin typeface="Abadi Extra Light"/>
                <a:ea typeface="+mn-lt"/>
                <a:cs typeface="+mn-lt"/>
              </a:rPr>
              <a:t>Pigeon, céleri, foin</a:t>
            </a:r>
          </a:p>
          <a:p>
            <a:pPr algn="ctr" defTabSz="1034868">
              <a:spcAft>
                <a:spcPts val="600"/>
              </a:spcAft>
              <a:defRPr/>
            </a:pPr>
            <a:r>
              <a:rPr lang="fr-FR" sz="1100" dirty="0">
                <a:solidFill>
                  <a:prstClr val="black"/>
                </a:solidFill>
                <a:latin typeface="Abadi Extra Light" panose="020B0204020104020204" pitchFamily="34" charset="0"/>
                <a:cs typeface="Helvetica Neue Light"/>
              </a:rPr>
              <a:t>Tartelette soufflée </a:t>
            </a:r>
            <a:r>
              <a:rPr lang="fr-FR" sz="1100">
                <a:solidFill>
                  <a:prstClr val="black"/>
                </a:solidFill>
                <a:latin typeface="Abadi Extra Light" panose="020B0204020104020204" pitchFamily="34" charset="0"/>
                <a:cs typeface="Helvetica Neue Light"/>
              </a:rPr>
              <a:t>au chocolat, </a:t>
            </a:r>
            <a:r>
              <a:rPr lang="fr-FR" sz="1100" dirty="0">
                <a:solidFill>
                  <a:prstClr val="black"/>
                </a:solidFill>
                <a:latin typeface="Abadi Extra Light" panose="020B0204020104020204" pitchFamily="34" charset="0"/>
                <a:cs typeface="Helvetica Neue Light"/>
              </a:rPr>
              <a:t>caramel miso</a:t>
            </a:r>
          </a:p>
          <a:p>
            <a:pPr algn="ctr" defTabSz="1034868">
              <a:spcAft>
                <a:spcPts val="600"/>
              </a:spcAft>
              <a:defRPr/>
            </a:pPr>
            <a:endParaRPr lang="fr-FR" sz="1100" dirty="0">
              <a:solidFill>
                <a:prstClr val="black"/>
              </a:solidFill>
              <a:latin typeface="Abadi Extra Light" panose="020B0204020104020204" pitchFamily="34" charset="0"/>
              <a:cs typeface="Helvetica Neue Light"/>
            </a:endParaRPr>
          </a:p>
          <a:p>
            <a:pPr algn="ctr" defTabSz="1034868">
              <a:spcAft>
                <a:spcPts val="600"/>
              </a:spcAft>
              <a:defRPr/>
            </a:pPr>
            <a:r>
              <a:rPr lang="fr-FR" sz="1100" dirty="0">
                <a:solidFill>
                  <a:prstClr val="black"/>
                </a:solidFill>
                <a:latin typeface="Abadi Extra Light" panose="020B0204020104020204" pitchFamily="34" charset="0"/>
                <a:cs typeface="Helvetica Neue Light"/>
              </a:rPr>
              <a:t>Mignardises</a:t>
            </a:r>
          </a:p>
          <a:p>
            <a:pPr algn="ctr" defTabSz="1034868">
              <a:spcAft>
                <a:spcPts val="600"/>
              </a:spcAft>
              <a:defRPr/>
            </a:pPr>
            <a:endParaRPr lang="fr-FR" sz="201" dirty="0">
              <a:solidFill>
                <a:prstClr val="black"/>
              </a:solidFill>
              <a:latin typeface="Abadi Extra Light" panose="020B0204020104020204" pitchFamily="34" charset="0"/>
              <a:cs typeface="Helvetica Neue Light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ADAB333-2738-4C90-A42C-94937F4C8857}"/>
              </a:ext>
            </a:extLst>
          </p:cNvPr>
          <p:cNvSpPr/>
          <p:nvPr/>
        </p:nvSpPr>
        <p:spPr>
          <a:xfrm>
            <a:off x="95763" y="10030402"/>
            <a:ext cx="3600000" cy="448686"/>
          </a:xfrm>
          <a:prstGeom prst="rect">
            <a:avLst/>
          </a:prstGeom>
        </p:spPr>
        <p:txBody>
          <a:bodyPr wrap="square" lIns="123923" tIns="61963" rIns="123923" bIns="61963">
            <a:spAutoFit/>
          </a:bodyPr>
          <a:lstStyle/>
          <a:p>
            <a:pPr algn="ctr"/>
            <a:r>
              <a:rPr lang="fr-FR" sz="701" dirty="0">
                <a:solidFill>
                  <a:schemeClr val="tx1">
                    <a:lumMod val="75000"/>
                    <a:lumOff val="25000"/>
                  </a:schemeClr>
                </a:solidFill>
                <a:latin typeface="Abadi Extra Light" panose="020B0204020104020204" pitchFamily="34" charset="0"/>
                <a:cs typeface="Helvetica Neue Light"/>
              </a:rPr>
              <a:t>Prix TTC nets, service compris / La maison n’accepte pas les chèques  </a:t>
            </a:r>
          </a:p>
          <a:p>
            <a:pPr algn="ctr"/>
            <a:r>
              <a:rPr lang="fr-FR" sz="701" dirty="0">
                <a:solidFill>
                  <a:schemeClr val="tx1">
                    <a:lumMod val="75000"/>
                    <a:lumOff val="25000"/>
                  </a:schemeClr>
                </a:solidFill>
                <a:latin typeface="Abadi Extra Light" panose="020B0204020104020204" pitchFamily="34" charset="0"/>
                <a:cs typeface="Helvetica Neue Light"/>
              </a:rPr>
              <a:t>origine viande : France – EU </a:t>
            </a:r>
          </a:p>
          <a:p>
            <a:pPr algn="ctr"/>
            <a:r>
              <a:rPr lang="fr-FR" sz="701" dirty="0">
                <a:solidFill>
                  <a:schemeClr val="tx1">
                    <a:lumMod val="75000"/>
                    <a:lumOff val="25000"/>
                  </a:schemeClr>
                </a:solidFill>
                <a:latin typeface="Abadi Extra Light" panose="020B0204020104020204" pitchFamily="34" charset="0"/>
                <a:cs typeface="Helvetica Neue Light"/>
              </a:rPr>
              <a:t>La liste des allergènes est consultable sur demande</a:t>
            </a: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4732BB99-9E91-4DC9-9A60-8AAF8EF5EF60}"/>
              </a:ext>
            </a:extLst>
          </p:cNvPr>
          <p:cNvSpPr txBox="1"/>
          <p:nvPr/>
        </p:nvSpPr>
        <p:spPr>
          <a:xfrm>
            <a:off x="88939" y="2958227"/>
            <a:ext cx="3600000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sz="1100" i="1" dirty="0">
                <a:solidFill>
                  <a:prstClr val="black"/>
                </a:solidFill>
                <a:latin typeface="Abadi Extra Light" panose="020B0204020104020204" pitchFamily="34" charset="0"/>
              </a:rPr>
              <a:t>Ce midi, nous vous proposons un menu unique </a:t>
            </a:r>
          </a:p>
          <a:p>
            <a:pPr algn="ctr"/>
            <a:r>
              <a:rPr lang="fr-FR" sz="1100" i="1" dirty="0">
                <a:solidFill>
                  <a:prstClr val="black"/>
                </a:solidFill>
                <a:latin typeface="Abadi Extra Light" panose="020B0204020104020204" pitchFamily="34" charset="0"/>
              </a:rPr>
              <a:t>pour célébrer votre amour.</a:t>
            </a:r>
          </a:p>
          <a:p>
            <a:pPr algn="ctr"/>
            <a:r>
              <a:rPr lang="fr-FR" sz="1100" i="1" dirty="0">
                <a:solidFill>
                  <a:prstClr val="black"/>
                </a:solidFill>
                <a:latin typeface="Abadi Extra Light" panose="020B0204020104020204" pitchFamily="34" charset="0"/>
              </a:rPr>
              <a:t>Ce menu est l’interprétation de notre cuisine.</a:t>
            </a:r>
          </a:p>
          <a:p>
            <a:pPr algn="ctr"/>
            <a:r>
              <a:rPr lang="fr-FR" sz="1100" i="1" dirty="0">
                <a:solidFill>
                  <a:prstClr val="black"/>
                </a:solidFill>
                <a:latin typeface="Abadi Extra Light" panose="020B0204020104020204" pitchFamily="34" charset="0"/>
              </a:rPr>
              <a:t>Nous vous souhaitons une bonne table</a:t>
            </a:r>
            <a:r>
              <a:rPr lang="fr-FR" sz="1000" i="1" dirty="0">
                <a:solidFill>
                  <a:prstClr val="black"/>
                </a:solidFill>
                <a:latin typeface="Abadi Extra Light" panose="020B0204020104020204" pitchFamily="34" charset="0"/>
              </a:rPr>
              <a:t>.</a:t>
            </a:r>
            <a:endParaRPr lang="fr-FR" sz="1000" i="1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812DA84-D53A-47A9-BA4C-C6DAC361FB25}"/>
              </a:ext>
            </a:extLst>
          </p:cNvPr>
          <p:cNvSpPr/>
          <p:nvPr/>
        </p:nvSpPr>
        <p:spPr>
          <a:xfrm>
            <a:off x="95763" y="2216260"/>
            <a:ext cx="3600000" cy="285104"/>
          </a:xfrm>
          <a:prstGeom prst="rect">
            <a:avLst/>
          </a:prstGeom>
        </p:spPr>
        <p:txBody>
          <a:bodyPr wrap="square" lIns="114577" tIns="57290" rIns="114577" bIns="57290">
            <a:spAutoFit/>
          </a:bodyPr>
          <a:lstStyle/>
          <a:p>
            <a:pPr algn="ctr"/>
            <a:r>
              <a:rPr lang="fr-FR" sz="1100" dirty="0">
                <a:latin typeface="Abadi Extra Light" panose="020B0204020104020204" pitchFamily="34" charset="0"/>
                <a:cs typeface="MoolBoran" panose="020B0100010101010101" pitchFamily="34" charset="0"/>
              </a:rPr>
              <a:t>MENU SAINT VALENTIN 2026</a:t>
            </a: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8D461D10-F446-4370-A9A1-3749F3774312}"/>
              </a:ext>
            </a:extLst>
          </p:cNvPr>
          <p:cNvSpPr txBox="1"/>
          <p:nvPr/>
        </p:nvSpPr>
        <p:spPr>
          <a:xfrm>
            <a:off x="108782" y="9616673"/>
            <a:ext cx="3636000" cy="6465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901" i="1" dirty="0">
                <a:latin typeface="Abadi Extra Light" panose="020B0204020104020204" pitchFamily="34" charset="0"/>
              </a:rPr>
              <a:t>Nous nous adaptons en cas d’allergènes / régimes alimentaires stricts</a:t>
            </a:r>
          </a:p>
          <a:p>
            <a:pPr algn="ctr"/>
            <a:r>
              <a:rPr lang="fr-FR" sz="900" b="1" dirty="0"/>
              <a:t>Mise en garde: Le pigeon est un produit de chasse susceptible de contenir des traces de plomb,</a:t>
            </a:r>
            <a:endParaRPr lang="fr-FR" sz="900" b="1" dirty="0">
              <a:solidFill>
                <a:prstClr val="black"/>
              </a:solidFill>
            </a:endParaRPr>
          </a:p>
          <a:p>
            <a:pPr algn="ctr"/>
            <a:r>
              <a:rPr lang="fr-FR" sz="901" i="1" dirty="0">
                <a:latin typeface="Abadi Extra Light" panose="020B0204020104020204" pitchFamily="34" charset="0"/>
              </a:rPr>
              <a:t>.</a:t>
            </a:r>
          </a:p>
        </p:txBody>
      </p:sp>
      <p:cxnSp>
        <p:nvCxnSpPr>
          <p:cNvPr id="13" name="Connecteur droit 12">
            <a:extLst>
              <a:ext uri="{FF2B5EF4-FFF2-40B4-BE49-F238E27FC236}">
                <a16:creationId xmlns:a16="http://schemas.microsoft.com/office/drawing/2014/main" id="{2AEDFC7F-41AE-4C15-BE8D-06AD74C6606D}"/>
              </a:ext>
            </a:extLst>
          </p:cNvPr>
          <p:cNvCxnSpPr/>
          <p:nvPr/>
        </p:nvCxnSpPr>
        <p:spPr>
          <a:xfrm>
            <a:off x="3800625" y="187648"/>
            <a:ext cx="0" cy="10616653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Rectangle 14">
            <a:extLst>
              <a:ext uri="{FF2B5EF4-FFF2-40B4-BE49-F238E27FC236}">
                <a16:creationId xmlns:a16="http://schemas.microsoft.com/office/drawing/2014/main" id="{64640C29-6502-4CF6-8D30-DA4442B7E54B}"/>
              </a:ext>
            </a:extLst>
          </p:cNvPr>
          <p:cNvSpPr/>
          <p:nvPr/>
        </p:nvSpPr>
        <p:spPr>
          <a:xfrm>
            <a:off x="3817300" y="10030402"/>
            <a:ext cx="3600000" cy="232858"/>
          </a:xfrm>
          <a:prstGeom prst="rect">
            <a:avLst/>
          </a:prstGeom>
        </p:spPr>
        <p:txBody>
          <a:bodyPr wrap="square" lIns="123923" tIns="61963" rIns="123923" bIns="61963" anchor="t">
            <a:spAutoFit/>
          </a:bodyPr>
          <a:lstStyle/>
          <a:p>
            <a:pPr algn="ctr" rtl="0"/>
            <a:endParaRPr lang="fr-FR" sz="700" dirty="0">
              <a:solidFill>
                <a:schemeClr val="tx1">
                  <a:lumMod val="75000"/>
                  <a:lumOff val="25000"/>
                </a:schemeClr>
              </a:solidFill>
              <a:latin typeface="Abadi Extra Light" panose="020B0204020104020204" pitchFamily="34" charset="0"/>
              <a:cs typeface="Helvetica Neue Light"/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BA33CDAF-7FDF-4868-9903-C3B72E4C342C}"/>
              </a:ext>
            </a:extLst>
          </p:cNvPr>
          <p:cNvSpPr/>
          <p:nvPr/>
        </p:nvSpPr>
        <p:spPr>
          <a:xfrm>
            <a:off x="3817300" y="2216260"/>
            <a:ext cx="3600000" cy="1469916"/>
          </a:xfrm>
          <a:prstGeom prst="rect">
            <a:avLst/>
          </a:prstGeom>
        </p:spPr>
        <p:txBody>
          <a:bodyPr wrap="square" lIns="114577" tIns="57290" rIns="114577" bIns="57290" anchor="t">
            <a:spAutoFit/>
          </a:bodyPr>
          <a:lstStyle/>
          <a:p>
            <a:pPr algn="ctr"/>
            <a:r>
              <a:rPr lang="fr-FR" sz="1100" dirty="0">
                <a:latin typeface="Abadi Extra Light"/>
                <a:ea typeface="+mn-lt"/>
                <a:cs typeface="+mn-lt"/>
              </a:rPr>
              <a:t> VALENTINE’S DAY TESTING MENU 2025</a:t>
            </a:r>
            <a:endParaRPr lang="fr-FR" sz="1100" dirty="0">
              <a:solidFill>
                <a:srgbClr val="808080"/>
              </a:solidFill>
              <a:latin typeface="Abadi Extra Light"/>
              <a:ea typeface="+mn-lt"/>
              <a:cs typeface="+mn-lt"/>
            </a:endParaRPr>
          </a:p>
          <a:p>
            <a:pPr algn="ctr"/>
            <a:endParaRPr lang="fr-FR" sz="1100" dirty="0">
              <a:latin typeface="Abadi Extra Light" panose="020B0204020104020204" pitchFamily="34" charset="0"/>
              <a:ea typeface="Calibri"/>
              <a:cs typeface="Calibri"/>
            </a:endParaRPr>
          </a:p>
          <a:p>
            <a:pPr algn="ctr"/>
            <a:endParaRPr lang="fr-FR" sz="1100" dirty="0">
              <a:latin typeface="Abadi Extra Light" panose="020B0204020104020204" pitchFamily="34" charset="0"/>
              <a:ea typeface="Calibri"/>
              <a:cs typeface="Calibri"/>
            </a:endParaRPr>
          </a:p>
          <a:p>
            <a:pPr algn="ctr"/>
            <a:endParaRPr lang="fr-FR" sz="1100" dirty="0">
              <a:latin typeface="Abadi Extra Light" panose="020B0204020104020204" pitchFamily="34" charset="0"/>
              <a:ea typeface="Calibri"/>
              <a:cs typeface="Calibri"/>
            </a:endParaRPr>
          </a:p>
          <a:p>
            <a:pPr algn="ctr"/>
            <a:r>
              <a:rPr lang="en-US" sz="1100" dirty="0">
                <a:latin typeface="Abadi Extra Light" panose="020B0204020104020204" pitchFamily="34" charset="0"/>
                <a:ea typeface="Calibri"/>
                <a:cs typeface="Calibri"/>
              </a:rPr>
              <a:t>Today, we offer you a unique menu to celebrate your love. This menu is the interpretation of our cuisine. We wish you a good table.</a:t>
            </a:r>
            <a:endParaRPr lang="fr-FR" sz="1100" dirty="0">
              <a:latin typeface="Abadi Extra Light" panose="020B0204020104020204" pitchFamily="34" charset="0"/>
              <a:ea typeface="Calibri"/>
              <a:cs typeface="Calibri"/>
            </a:endParaRPr>
          </a:p>
          <a:p>
            <a:pPr algn="ctr"/>
            <a:endParaRPr lang="fr-FR" sz="1100" dirty="0">
              <a:latin typeface="Abadi Extra Light" panose="020B0204020104020204" pitchFamily="34" charset="0"/>
              <a:ea typeface="Calibri"/>
              <a:cs typeface="MoolBoran" panose="020B0100010101010101" pitchFamily="34" charset="0"/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E6512E98-2400-4FC3-9345-12652F2D433D}"/>
              </a:ext>
            </a:extLst>
          </p:cNvPr>
          <p:cNvSpPr/>
          <p:nvPr/>
        </p:nvSpPr>
        <p:spPr>
          <a:xfrm>
            <a:off x="50652" y="8412512"/>
            <a:ext cx="3675042" cy="7609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fr-FR" sz="1000" dirty="0">
                <a:latin typeface="Abadi Extra Light" panose="020B0204020104020204" pitchFamily="34" charset="0"/>
                <a:cs typeface="Helvetica Neue Light"/>
              </a:rPr>
              <a:t>MENU SAINT-VALENTIN                                                                    69            </a:t>
            </a:r>
          </a:p>
          <a:p>
            <a:pPr>
              <a:lnSpc>
                <a:spcPct val="150000"/>
              </a:lnSpc>
            </a:pPr>
            <a:r>
              <a:rPr lang="fr-FR" sz="1000" dirty="0">
                <a:latin typeface="Abadi Extra Light" panose="020B0204020104020204" pitchFamily="34" charset="0"/>
                <a:cs typeface="Helvetica Neue Light"/>
              </a:rPr>
              <a:t>ACCORD METS ET VINS </a:t>
            </a:r>
          </a:p>
          <a:p>
            <a:pPr>
              <a:lnSpc>
                <a:spcPct val="150000"/>
              </a:lnSpc>
            </a:pPr>
            <a:r>
              <a:rPr lang="fr-FR" sz="1000" dirty="0">
                <a:latin typeface="Abadi Extra Light" panose="020B0204020104020204" pitchFamily="34" charset="0"/>
                <a:cs typeface="Helvetica Neue Light"/>
              </a:rPr>
              <a:t>1 coupe de Champagne &amp; 3 verres de vin           	               50</a:t>
            </a:r>
            <a:endParaRPr lang="fr-FR" sz="800" dirty="0">
              <a:latin typeface="Abadi Extra Light" panose="020B0204020104020204" pitchFamily="34" charset="0"/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325B77C5-FCE0-4750-AC50-4BCCFE3B0643}"/>
              </a:ext>
            </a:extLst>
          </p:cNvPr>
          <p:cNvSpPr/>
          <p:nvPr/>
        </p:nvSpPr>
        <p:spPr>
          <a:xfrm>
            <a:off x="3825449" y="8412512"/>
            <a:ext cx="3675042" cy="2238305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fr-FR" sz="1000" dirty="0">
                <a:latin typeface="Abadi Extra Light"/>
                <a:cs typeface="Segoe UI"/>
              </a:rPr>
              <a:t>VALENTINE’S DAY MENU                                                             69           </a:t>
            </a:r>
            <a:endParaRPr lang="en-US" sz="1000" dirty="0">
              <a:solidFill>
                <a:srgbClr val="808080"/>
              </a:solidFill>
              <a:latin typeface="Abadi Extra Light"/>
              <a:cs typeface="Segoe UI"/>
            </a:endParaRPr>
          </a:p>
          <a:p>
            <a:pPr>
              <a:lnSpc>
                <a:spcPct val="150000"/>
              </a:lnSpc>
            </a:pPr>
            <a:r>
              <a:rPr lang="fr-FR" sz="1000" dirty="0">
                <a:latin typeface="Abadi Extra Light"/>
                <a:cs typeface="Segoe UI"/>
              </a:rPr>
              <a:t>PAIRING – 1 glass of Champagne &amp; 3 glasses of </a:t>
            </a:r>
            <a:r>
              <a:rPr lang="fr-FR" sz="1000" dirty="0" err="1">
                <a:latin typeface="Abadi Extra Light"/>
                <a:cs typeface="Segoe UI"/>
              </a:rPr>
              <a:t>wine</a:t>
            </a:r>
            <a:r>
              <a:rPr lang="fr-FR" sz="1000" dirty="0">
                <a:latin typeface="Abadi Extra Light"/>
                <a:cs typeface="Segoe UI"/>
              </a:rPr>
              <a:t>            50</a:t>
            </a:r>
            <a:endParaRPr lang="fr-FR" sz="1000" dirty="0">
              <a:solidFill>
                <a:srgbClr val="808080"/>
              </a:solidFill>
              <a:latin typeface="Abadi Extra Light"/>
              <a:cs typeface="Segoe UI"/>
            </a:endParaRPr>
          </a:p>
          <a:p>
            <a:pPr>
              <a:lnSpc>
                <a:spcPct val="150000"/>
              </a:lnSpc>
            </a:pPr>
            <a:endParaRPr lang="fr-FR" sz="1000" dirty="0">
              <a:latin typeface="Abadi Extra Light"/>
            </a:endParaRPr>
          </a:p>
          <a:p>
            <a:pPr>
              <a:lnSpc>
                <a:spcPct val="150000"/>
              </a:lnSpc>
            </a:pPr>
            <a:endParaRPr lang="fr-FR" sz="1000" dirty="0">
              <a:latin typeface="Abadi Extra Light"/>
            </a:endParaRPr>
          </a:p>
          <a:p>
            <a:pPr>
              <a:lnSpc>
                <a:spcPct val="150000"/>
              </a:lnSpc>
            </a:pPr>
            <a:endParaRPr lang="fr-FR" sz="1000" dirty="0">
              <a:latin typeface="Abadi Extra Light"/>
            </a:endParaRPr>
          </a:p>
          <a:p>
            <a:pPr algn="ctr"/>
            <a:endParaRPr lang="en-US" sz="900" i="1" dirty="0">
              <a:latin typeface="Abadi Extra Light" panose="020B0204020104020204" pitchFamily="34" charset="0"/>
            </a:endParaRPr>
          </a:p>
          <a:p>
            <a:pPr algn="ctr"/>
            <a:r>
              <a:rPr lang="en-US" sz="900" i="1" dirty="0">
                <a:latin typeface="Abadi Extra Light" panose="020B0204020104020204" pitchFamily="34" charset="0"/>
              </a:rPr>
              <a:t>We adapt in case of allergens / strict diets</a:t>
            </a:r>
          </a:p>
          <a:p>
            <a:pPr algn="ctr"/>
            <a:r>
              <a:rPr lang="en-US" sz="900" b="1" i="1" dirty="0">
                <a:latin typeface="Abadi Extra Light" panose="020B0204020104020204" pitchFamily="34" charset="0"/>
              </a:rPr>
              <a:t>Warning: Pigeon is a hunt product that may contain traces of lead.</a:t>
            </a:r>
            <a:endParaRPr lang="en-US" sz="1100" b="1" i="1" dirty="0">
              <a:latin typeface="Abadi Extra Light" panose="020B0204020104020204" pitchFamily="34" charset="0"/>
            </a:endParaRPr>
          </a:p>
          <a:p>
            <a:pPr algn="ctr"/>
            <a:r>
              <a:rPr lang="en-US" sz="800" dirty="0">
                <a:latin typeface="Abadi Extra Light" panose="020B0204020104020204" pitchFamily="34" charset="0"/>
              </a:rPr>
              <a:t>Net prices including VAT, service included / The house does not accept checks,</a:t>
            </a:r>
          </a:p>
          <a:p>
            <a:pPr algn="ctr"/>
            <a:r>
              <a:rPr lang="en-US" sz="800" dirty="0">
                <a:latin typeface="Abadi Extra Light" panose="020B0204020104020204" pitchFamily="34" charset="0"/>
              </a:rPr>
              <a:t>Meat </a:t>
            </a:r>
            <a:r>
              <a:rPr lang="en-US" sz="800" dirty="0" err="1">
                <a:latin typeface="Abadi Extra Light" panose="020B0204020104020204" pitchFamily="34" charset="0"/>
              </a:rPr>
              <a:t>originin</a:t>
            </a:r>
            <a:r>
              <a:rPr lang="en-US" sz="800" dirty="0">
                <a:latin typeface="Abadi Extra Light" panose="020B0204020104020204" pitchFamily="34" charset="0"/>
              </a:rPr>
              <a:t>: France – EU</a:t>
            </a:r>
          </a:p>
          <a:p>
            <a:pPr algn="ctr"/>
            <a:r>
              <a:rPr lang="en-US" sz="800" dirty="0">
                <a:latin typeface="Abadi Extra Light" panose="020B0204020104020204" pitchFamily="34" charset="0"/>
              </a:rPr>
              <a:t>The list of allergens is available on request</a:t>
            </a:r>
          </a:p>
          <a:p>
            <a:pPr>
              <a:lnSpc>
                <a:spcPct val="150000"/>
              </a:lnSpc>
            </a:pPr>
            <a:endParaRPr lang="fr-FR" sz="1000" dirty="0">
              <a:latin typeface="Abadi Extra Light"/>
            </a:endParaRP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5963714C-C6FE-481F-A8FB-A1EC276500A8}"/>
              </a:ext>
            </a:extLst>
          </p:cNvPr>
          <p:cNvSpPr/>
          <p:nvPr/>
        </p:nvSpPr>
        <p:spPr>
          <a:xfrm>
            <a:off x="3687614" y="4778241"/>
            <a:ext cx="3600000" cy="3077894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pPr algn="ctr" defTabSz="1034868">
              <a:spcAft>
                <a:spcPts val="600"/>
              </a:spcAft>
              <a:defRPr/>
            </a:pPr>
            <a:r>
              <a:rPr lang="fr-FR" sz="1100" dirty="0" err="1">
                <a:latin typeface="Abadi Extra Light" panose="020B0204020104020204" pitchFamily="34" charset="0"/>
              </a:rPr>
              <a:t>Appetizers</a:t>
            </a:r>
            <a:endParaRPr lang="fr-FR" sz="1100" dirty="0">
              <a:latin typeface="Abadi Extra Light" panose="020B0204020104020204" pitchFamily="34" charset="0"/>
            </a:endParaRPr>
          </a:p>
          <a:p>
            <a:pPr algn="ctr" defTabSz="1034868">
              <a:spcAft>
                <a:spcPts val="600"/>
              </a:spcAft>
              <a:defRPr/>
            </a:pPr>
            <a:endParaRPr lang="fr-FR" sz="1100" dirty="0">
              <a:solidFill>
                <a:srgbClr val="808080"/>
              </a:solidFill>
              <a:latin typeface="Abadi Extra Light" panose="020B0204020104020204" pitchFamily="34" charset="0"/>
              <a:cs typeface="Segoe UI"/>
            </a:endParaRPr>
          </a:p>
          <a:p>
            <a:pPr algn="ctr" defTabSz="1034868">
              <a:spcAft>
                <a:spcPts val="600"/>
              </a:spcAft>
              <a:defRPr/>
            </a:pPr>
            <a:r>
              <a:rPr lang="fr-FR" sz="1100" dirty="0" err="1">
                <a:latin typeface="Abadi Extra Light" panose="020B0204020104020204" pitchFamily="34" charset="0"/>
              </a:rPr>
              <a:t>Sourdough</a:t>
            </a:r>
            <a:r>
              <a:rPr lang="fr-FR" sz="1100" dirty="0">
                <a:latin typeface="Abadi Extra Light" panose="020B0204020104020204" pitchFamily="34" charset="0"/>
              </a:rPr>
              <a:t> </a:t>
            </a:r>
            <a:r>
              <a:rPr lang="fr-FR" sz="1100" dirty="0" err="1">
                <a:latin typeface="Abadi Extra Light" panose="020B0204020104020204" pitchFamily="34" charset="0"/>
              </a:rPr>
              <a:t>bread</a:t>
            </a:r>
            <a:r>
              <a:rPr lang="fr-FR" sz="1100" dirty="0">
                <a:latin typeface="Abadi Extra Light" panose="020B0204020104020204" pitchFamily="34" charset="0"/>
              </a:rPr>
              <a:t> &amp; </a:t>
            </a:r>
            <a:r>
              <a:rPr lang="fr-FR" sz="1100" dirty="0" err="1">
                <a:latin typeface="Abadi Extra Light" panose="020B0204020104020204" pitchFamily="34" charset="0"/>
              </a:rPr>
              <a:t>homemade</a:t>
            </a:r>
            <a:r>
              <a:rPr lang="fr-FR" sz="1100" dirty="0">
                <a:latin typeface="Abadi Extra Light" panose="020B0204020104020204" pitchFamily="34" charset="0"/>
              </a:rPr>
              <a:t> butter</a:t>
            </a:r>
          </a:p>
          <a:p>
            <a:pPr algn="ctr" defTabSz="1034868">
              <a:spcAft>
                <a:spcPts val="600"/>
              </a:spcAft>
              <a:defRPr/>
            </a:pPr>
            <a:endParaRPr lang="fr-FR" sz="1100" dirty="0">
              <a:latin typeface="Abadi Extra Light" panose="020B0204020104020204" pitchFamily="34" charset="0"/>
            </a:endParaRPr>
          </a:p>
          <a:p>
            <a:pPr algn="ctr" defTabSz="1034868">
              <a:spcAft>
                <a:spcPts val="600"/>
              </a:spcAft>
              <a:defRPr/>
            </a:pPr>
            <a:r>
              <a:rPr lang="fr-FR" sz="1100" dirty="0">
                <a:latin typeface="Abadi Extra Light" panose="020B0204020104020204" pitchFamily="34" charset="0"/>
              </a:rPr>
              <a:t>Caviar Soufflé</a:t>
            </a:r>
          </a:p>
          <a:p>
            <a:pPr algn="ctr" defTabSz="1034868">
              <a:spcAft>
                <a:spcPts val="600"/>
              </a:spcAft>
              <a:defRPr/>
            </a:pPr>
            <a:r>
              <a:rPr lang="fr-FR" sz="1100" dirty="0" err="1">
                <a:latin typeface="Abadi Extra Light" panose="020B0204020104020204" pitchFamily="34" charset="0"/>
              </a:rPr>
              <a:t>Scallops</a:t>
            </a:r>
            <a:r>
              <a:rPr lang="fr-FR" sz="1100" dirty="0">
                <a:latin typeface="Abadi Extra Light" panose="020B0204020104020204" pitchFamily="34" charset="0"/>
              </a:rPr>
              <a:t>, </a:t>
            </a:r>
            <a:r>
              <a:rPr lang="fr-FR" sz="1100" dirty="0" err="1">
                <a:latin typeface="Abadi Extra Light" panose="020B0204020104020204" pitchFamily="34" charset="0"/>
              </a:rPr>
              <a:t>smoked</a:t>
            </a:r>
            <a:r>
              <a:rPr lang="fr-FR" sz="1100" dirty="0">
                <a:latin typeface="Abadi Extra Light" panose="020B0204020104020204" pitchFamily="34" charset="0"/>
              </a:rPr>
              <a:t> </a:t>
            </a:r>
            <a:r>
              <a:rPr lang="fr-FR" sz="1100" dirty="0" err="1">
                <a:latin typeface="Abadi Extra Light" panose="020B0204020104020204" pitchFamily="34" charset="0"/>
              </a:rPr>
              <a:t>duck</a:t>
            </a:r>
            <a:r>
              <a:rPr lang="fr-FR" sz="1100" dirty="0">
                <a:latin typeface="Abadi Extra Light" panose="020B0204020104020204" pitchFamily="34" charset="0"/>
              </a:rPr>
              <a:t>, black </a:t>
            </a:r>
            <a:r>
              <a:rPr lang="fr-FR" sz="1100" dirty="0" err="1">
                <a:latin typeface="Abadi Extra Light" panose="020B0204020104020204" pitchFamily="34" charset="0"/>
              </a:rPr>
              <a:t>trumpet</a:t>
            </a:r>
            <a:r>
              <a:rPr lang="fr-FR" sz="1100" dirty="0">
                <a:latin typeface="Abadi Extra Light" panose="020B0204020104020204" pitchFamily="34" charset="0"/>
              </a:rPr>
              <a:t> </a:t>
            </a:r>
            <a:r>
              <a:rPr lang="fr-FR" sz="1100" dirty="0" err="1">
                <a:latin typeface="Abadi Extra Light" panose="020B0204020104020204" pitchFamily="34" charset="0"/>
              </a:rPr>
              <a:t>mushrooms</a:t>
            </a:r>
            <a:endParaRPr lang="fr-FR" sz="1100" dirty="0">
              <a:latin typeface="Abadi Extra Light" panose="020B0204020104020204" pitchFamily="34" charset="0"/>
            </a:endParaRPr>
          </a:p>
          <a:p>
            <a:pPr algn="ctr" defTabSz="1034868">
              <a:spcAft>
                <a:spcPts val="600"/>
              </a:spcAft>
              <a:defRPr/>
            </a:pPr>
            <a:r>
              <a:rPr lang="fr-FR" sz="1100" dirty="0">
                <a:latin typeface="Abadi Extra Light" panose="020B0204020104020204" pitchFamily="34" charset="0"/>
              </a:rPr>
              <a:t>Line-</a:t>
            </a:r>
            <a:r>
              <a:rPr lang="fr-FR" sz="1100" dirty="0" err="1">
                <a:latin typeface="Abadi Extra Light" panose="020B0204020104020204" pitchFamily="34" charset="0"/>
              </a:rPr>
              <a:t>caught</a:t>
            </a:r>
            <a:r>
              <a:rPr lang="fr-FR" sz="1100" dirty="0">
                <a:latin typeface="Abadi Extra Light" panose="020B0204020104020204" pitchFamily="34" charset="0"/>
              </a:rPr>
              <a:t> </a:t>
            </a:r>
            <a:r>
              <a:rPr lang="fr-FR" sz="1100" dirty="0" err="1">
                <a:latin typeface="Abadi Extra Light" panose="020B0204020104020204" pitchFamily="34" charset="0"/>
              </a:rPr>
              <a:t>cod</a:t>
            </a:r>
            <a:r>
              <a:rPr lang="fr-FR" sz="1100" dirty="0">
                <a:latin typeface="Abadi Extra Light" panose="020B0204020104020204" pitchFamily="34" charset="0"/>
              </a:rPr>
              <a:t>, </a:t>
            </a:r>
            <a:r>
              <a:rPr lang="fr-FR" sz="1100" dirty="0" err="1">
                <a:latin typeface="Abadi Extra Light" panose="020B0204020104020204" pitchFamily="34" charset="0"/>
              </a:rPr>
              <a:t>carrots</a:t>
            </a:r>
            <a:r>
              <a:rPr lang="fr-FR" sz="1100" dirty="0">
                <a:latin typeface="Abadi Extra Light" panose="020B0204020104020204" pitchFamily="34" charset="0"/>
              </a:rPr>
              <a:t>, </a:t>
            </a:r>
            <a:r>
              <a:rPr lang="fr-FR" sz="1100" dirty="0" err="1">
                <a:latin typeface="Abadi Extra Light" panose="020B0204020104020204" pitchFamily="34" charset="0"/>
              </a:rPr>
              <a:t>blood</a:t>
            </a:r>
            <a:r>
              <a:rPr lang="fr-FR" sz="1100" dirty="0">
                <a:latin typeface="Abadi Extra Light" panose="020B0204020104020204" pitchFamily="34" charset="0"/>
              </a:rPr>
              <a:t> orange</a:t>
            </a:r>
          </a:p>
          <a:p>
            <a:pPr algn="ctr" defTabSz="1034868">
              <a:spcAft>
                <a:spcPts val="600"/>
              </a:spcAft>
              <a:defRPr/>
            </a:pPr>
            <a:r>
              <a:rPr lang="fr-FR" sz="1100" dirty="0">
                <a:latin typeface="Abadi Extra Light" panose="020B0204020104020204" pitchFamily="34" charset="0"/>
              </a:rPr>
              <a:t>Pigeon, </a:t>
            </a:r>
            <a:r>
              <a:rPr lang="fr-FR" sz="1100" dirty="0" err="1">
                <a:latin typeface="Abadi Extra Light" panose="020B0204020104020204" pitchFamily="34" charset="0"/>
              </a:rPr>
              <a:t>celery</a:t>
            </a:r>
            <a:r>
              <a:rPr lang="fr-FR" sz="1100" dirty="0">
                <a:latin typeface="Abadi Extra Light" panose="020B0204020104020204" pitchFamily="34" charset="0"/>
              </a:rPr>
              <a:t>, </a:t>
            </a:r>
            <a:r>
              <a:rPr lang="fr-FR" sz="1100" dirty="0" err="1">
                <a:latin typeface="Abadi Extra Light" panose="020B0204020104020204" pitchFamily="34" charset="0"/>
              </a:rPr>
              <a:t>hay</a:t>
            </a:r>
            <a:endParaRPr lang="fr-FR" sz="1100" dirty="0">
              <a:latin typeface="Abadi Extra Light" panose="020B0204020104020204" pitchFamily="34" charset="0"/>
            </a:endParaRPr>
          </a:p>
          <a:p>
            <a:pPr algn="ctr" defTabSz="1034868">
              <a:spcAft>
                <a:spcPts val="600"/>
              </a:spcAft>
              <a:defRPr/>
            </a:pPr>
            <a:r>
              <a:rPr lang="fr-FR" sz="1100" dirty="0" err="1">
                <a:latin typeface="Abadi Extra Light" panose="020B0204020104020204" pitchFamily="34" charset="0"/>
              </a:rPr>
              <a:t>Chocolate</a:t>
            </a:r>
            <a:r>
              <a:rPr lang="fr-FR" sz="1100" dirty="0">
                <a:latin typeface="Abadi Extra Light" panose="020B0204020104020204" pitchFamily="34" charset="0"/>
              </a:rPr>
              <a:t> soufflé </a:t>
            </a:r>
            <a:r>
              <a:rPr lang="fr-FR" sz="1100" dirty="0" err="1">
                <a:latin typeface="Abadi Extra Light" panose="020B0204020104020204" pitchFamily="34" charset="0"/>
              </a:rPr>
              <a:t>tartlet</a:t>
            </a:r>
            <a:r>
              <a:rPr lang="fr-FR" sz="1100" dirty="0">
                <a:latin typeface="Abadi Extra Light" panose="020B0204020104020204" pitchFamily="34" charset="0"/>
              </a:rPr>
              <a:t>, miso caramel</a:t>
            </a:r>
          </a:p>
          <a:p>
            <a:pPr algn="ctr" defTabSz="1034868">
              <a:spcAft>
                <a:spcPts val="600"/>
              </a:spcAft>
              <a:defRPr/>
            </a:pPr>
            <a:endParaRPr lang="fr-FR" sz="1100" dirty="0">
              <a:latin typeface="Abadi Extra Light" panose="020B0204020104020204" pitchFamily="34" charset="0"/>
            </a:endParaRPr>
          </a:p>
          <a:p>
            <a:pPr algn="ctr" defTabSz="1034868">
              <a:spcAft>
                <a:spcPts val="600"/>
              </a:spcAft>
              <a:defRPr/>
            </a:pPr>
            <a:r>
              <a:rPr lang="fr-FR" sz="1100" dirty="0">
                <a:solidFill>
                  <a:prstClr val="black"/>
                </a:solidFill>
                <a:latin typeface="Abadi Extra Light" panose="020B0204020104020204" pitchFamily="34" charset="0"/>
                <a:cs typeface="Helvetica Neue Light"/>
              </a:rPr>
              <a:t>Mignardises</a:t>
            </a:r>
          </a:p>
          <a:p>
            <a:pPr algn="ctr" defTabSz="1034868">
              <a:spcAft>
                <a:spcPts val="600"/>
              </a:spcAft>
              <a:defRPr/>
            </a:pPr>
            <a:endParaRPr lang="fr-FR" sz="1100" dirty="0">
              <a:latin typeface="Abadi Extra Light" panose="020B0204020104020204" pitchFamily="34" charset="0"/>
            </a:endParaRPr>
          </a:p>
          <a:p>
            <a:pPr algn="ctr" defTabSz="1034868">
              <a:spcAft>
                <a:spcPts val="600"/>
              </a:spcAft>
              <a:defRPr/>
            </a:pPr>
            <a:r>
              <a:rPr lang="fr-FR" sz="201" dirty="0">
                <a:solidFill>
                  <a:prstClr val="black"/>
                </a:solidFill>
                <a:latin typeface="Abadi Extra Light" panose="020B0204020104020204" pitchFamily="34" charset="0"/>
                <a:cs typeface="Helvetica Neue Light"/>
              </a:rPr>
              <a:t>Au </a:t>
            </a:r>
            <a:r>
              <a:rPr lang="fr-FR" sz="201" dirty="0" err="1">
                <a:solidFill>
                  <a:prstClr val="black"/>
                </a:solidFill>
                <a:latin typeface="Abadi Extra Light" panose="020B0204020104020204" pitchFamily="34" charset="0"/>
                <a:cs typeface="Helvetica Neue Light"/>
              </a:rPr>
              <a:t>chocola</a:t>
            </a:r>
            <a:endParaRPr lang="fr-FR" sz="201" dirty="0">
              <a:solidFill>
                <a:prstClr val="black"/>
              </a:solidFill>
              <a:latin typeface="Abadi Extra Light" panose="020B0204020104020204" pitchFamily="34" charset="0"/>
              <a:cs typeface="Helvetica Neue Light"/>
            </a:endParaRPr>
          </a:p>
        </p:txBody>
      </p:sp>
    </p:spTree>
    <p:extLst>
      <p:ext uri="{BB962C8B-B14F-4D97-AF65-F5344CB8AC3E}">
        <p14:creationId xmlns:p14="http://schemas.microsoft.com/office/powerpoint/2010/main" val="2633688061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14712</TotalTime>
  <Words>291</Words>
  <Application>Microsoft Office PowerPoint</Application>
  <PresentationFormat>Personnalisé</PresentationFormat>
  <Paragraphs>54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Abadi Extra Light</vt:lpstr>
      <vt:lpstr>Arial</vt:lpstr>
      <vt:lpstr>Calibri</vt:lpstr>
      <vt:lpstr>Calibri Light</vt:lpstr>
      <vt:lpstr>Thème Office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Justin Brohm</dc:creator>
  <cp:lastModifiedBy>François Quintard</cp:lastModifiedBy>
  <cp:revision>47</cp:revision>
  <cp:lastPrinted>2025-02-12T17:16:23Z</cp:lastPrinted>
  <dcterms:created xsi:type="dcterms:W3CDTF">2022-04-03T13:33:00Z</dcterms:created>
  <dcterms:modified xsi:type="dcterms:W3CDTF">2026-01-27T16:03:05Z</dcterms:modified>
</cp:coreProperties>
</file>